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22" r:id="rId2"/>
    <p:sldId id="256" r:id="rId3"/>
    <p:sldId id="257" r:id="rId4"/>
    <p:sldId id="258" r:id="rId5"/>
    <p:sldId id="262" r:id="rId6"/>
    <p:sldId id="269" r:id="rId7"/>
    <p:sldId id="270" r:id="rId8"/>
    <p:sldId id="271" r:id="rId9"/>
    <p:sldId id="272" r:id="rId10"/>
    <p:sldId id="274" r:id="rId11"/>
    <p:sldId id="276" r:id="rId12"/>
    <p:sldId id="275" r:id="rId13"/>
    <p:sldId id="282" r:id="rId14"/>
    <p:sldId id="281" r:id="rId15"/>
    <p:sldId id="279" r:id="rId16"/>
    <p:sldId id="297" r:id="rId17"/>
    <p:sldId id="298" r:id="rId18"/>
    <p:sldId id="299" r:id="rId19"/>
    <p:sldId id="300" r:id="rId20"/>
    <p:sldId id="301" r:id="rId21"/>
    <p:sldId id="302" r:id="rId22"/>
    <p:sldId id="313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4" r:id="rId31"/>
    <p:sldId id="318" r:id="rId32"/>
    <p:sldId id="316" r:id="rId33"/>
    <p:sldId id="317" r:id="rId34"/>
    <p:sldId id="319" r:id="rId35"/>
    <p:sldId id="320" r:id="rId36"/>
    <p:sldId id="321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C2587-6C61-47F5-810D-6FFC91AD0AE1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C9D3E-D57D-4017-A520-B11BF6F235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2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5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45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PGM547: 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</a:t>
            </a:r>
            <a:r>
              <a:rPr lang="pt-BR" sz="3600" b="1" dirty="0" smtClean="0">
                <a:solidFill>
                  <a:schemeClr val="bg1"/>
                </a:solidFill>
              </a:rPr>
              <a:t>04: Testes de Comparações Múltiplas</a:t>
            </a: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893" y="2445683"/>
            <a:ext cx="4632360" cy="325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9" y="1888301"/>
            <a:ext cx="11479621" cy="46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7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278" y="2308123"/>
            <a:ext cx="4958484" cy="348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3" y="1690688"/>
            <a:ext cx="11466533" cy="46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2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4822" y="253568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  <a:endParaRPr lang="pt-BR" dirty="0"/>
          </a:p>
        </p:txBody>
      </p:sp>
      <p:pic>
        <p:nvPicPr>
          <p:cNvPr id="7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95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74822" y="25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mtClean="0"/>
              <a:t>Teste de Student-Newman-Keuls (SNK)</a:t>
            </a:r>
            <a:endParaRPr lang="pt-BR" dirty="0"/>
          </a:p>
        </p:txBody>
      </p:sp>
      <p:pic>
        <p:nvPicPr>
          <p:cNvPr id="8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641" y="2519425"/>
            <a:ext cx="4506918" cy="31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29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4822" y="253568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2" y="1690688"/>
            <a:ext cx="11625711" cy="43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0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164" y="11396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9246" y="1232574"/>
            <a:ext cx="11335004" cy="2326046"/>
          </a:xfrm>
        </p:spPr>
        <p:txBody>
          <a:bodyPr>
            <a:normAutofit/>
          </a:bodyPr>
          <a:lstStyle/>
          <a:p>
            <a:r>
              <a:rPr lang="pt-BR" sz="2400" dirty="0" smtClean="0"/>
              <a:t>Teste utilizado quando as únicas comparações que interessam são aquelas entre um determinado padrão (testemunha) e cada um dos demais tratamentos.</a:t>
            </a:r>
          </a:p>
          <a:p>
            <a:endParaRPr lang="pt-BR" sz="2400" dirty="0" smtClean="0"/>
          </a:p>
          <a:p>
            <a:endParaRPr lang="pt-BR" sz="2400" dirty="0"/>
          </a:p>
          <a:p>
            <a:pPr lvl="2"/>
            <a:endParaRPr lang="pt-B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896113" y="3995588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13" y="3995588"/>
                <a:ext cx="16544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867260" y="4364920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60" y="4364920"/>
                <a:ext cx="16491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876532" y="5033731"/>
                <a:ext cx="1596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532" y="5033731"/>
                <a:ext cx="15967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79882" y="4703648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82" y="4703648"/>
                <a:ext cx="16491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825356" y="2107380"/>
                <a:ext cx="2828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𝑡𝑒𝑠𝑡𝑒𝑚𝑢𝑛h𝑎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56" y="2107380"/>
                <a:ext cx="282898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4102065" y="2107380"/>
                <a:ext cx="28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𝑡𝑒𝑠𝑡𝑒𝑚𝑢𝑛h𝑎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065" y="2107380"/>
                <a:ext cx="284109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89246" y="2974812"/>
                <a:ext cx="723980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400" dirty="0" smtClean="0"/>
                  <a:t>Quantos contrastes testar?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pt-BR" dirty="0" smtClean="0"/>
                  <a:t>5 </a:t>
                </a:r>
                <a:r>
                  <a:rPr lang="pt-BR" dirty="0"/>
                  <a:t>tratamentos (4 tratamentos + 1 </a:t>
                </a:r>
                <a:r>
                  <a:rPr lang="pt-BR" dirty="0" smtClean="0"/>
                  <a:t>testemunha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)</a:t>
                </a: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6" y="2974812"/>
                <a:ext cx="7239806" cy="738664"/>
              </a:xfrm>
              <a:prstGeom prst="rect">
                <a:avLst/>
              </a:prstGeom>
              <a:blipFill>
                <a:blip r:embed="rId8"/>
                <a:stretch>
                  <a:fillRect l="-1094" t="-6612" b="-12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6304935" y="3354330"/>
                <a:ext cx="60173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pt-BR" dirty="0" smtClean="0"/>
                  <a:t>5 </a:t>
                </a:r>
                <a:r>
                  <a:rPr lang="pt-BR" dirty="0"/>
                  <a:t>tratamentos </a:t>
                </a:r>
                <a:r>
                  <a:rPr lang="pt-BR" dirty="0" smtClean="0"/>
                  <a:t>(3 </a:t>
                </a:r>
                <a:r>
                  <a:rPr lang="pt-BR" dirty="0"/>
                  <a:t>tratamentos + 2</a:t>
                </a:r>
                <a:r>
                  <a:rPr lang="pt-BR" dirty="0" smtClean="0"/>
                  <a:t> testemunhas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)</a:t>
                </a: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935" y="3354330"/>
                <a:ext cx="6017341" cy="369332"/>
              </a:xfrm>
              <a:prstGeom prst="rect">
                <a:avLst/>
              </a:prstGeom>
              <a:blipFill>
                <a:blip r:embed="rId9"/>
                <a:stretch>
                  <a:fillRect l="-811" t="-8197" r="-405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304447" y="4171370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447" y="4171370"/>
                <a:ext cx="16544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275594" y="4540702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4" y="4540702"/>
                <a:ext cx="164916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7288216" y="4879430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16" y="4879430"/>
                <a:ext cx="16491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9189782" y="4171370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782" y="4171370"/>
                <a:ext cx="16544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9160929" y="4540702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29" y="4540702"/>
                <a:ext cx="1649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173551" y="4879430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551" y="4879430"/>
                <a:ext cx="1649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2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Procedimentos Pós Análise de Variância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57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Aplicação do 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62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Calculo da diferença mínima significativa: DMS (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dirty="0" smtClean="0"/>
              <a:t>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3897261" y="2465182"/>
                <a:ext cx="299146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61" y="2465182"/>
                <a:ext cx="2991460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1051479" y="4068037"/>
                <a:ext cx="5464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ú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𝑖𝑛𝑐𝑙𝑢𝑖𝑛𝑑𝑜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𝑡𝑒𝑠𝑡𝑒𝑚𝑢𝑛h𝑎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068037"/>
                <a:ext cx="5464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51479" y="3614684"/>
                <a:ext cx="4806764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𝑣𝑎𝑙𝑜𝑟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𝑡𝑎𝑏𝑒𝑙𝑎𝑑𝑜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𝑡𝑒𝑠𝑡𝑒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𝐷𝑢𝑛𝑛𝑒𝑡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3614684"/>
                <a:ext cx="4806764" cy="39600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51479" y="4453832"/>
                <a:ext cx="3683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𝑔𝑙𝑟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𝑙𝑖𝑏𝑒𝑟𝑑𝑎𝑑𝑒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453832"/>
                <a:ext cx="368370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4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64" y="0"/>
            <a:ext cx="5463057" cy="6850626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314632" y="631875"/>
            <a:ext cx="6124008" cy="504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Exemplo: Teste de </a:t>
            </a:r>
            <a:r>
              <a:rPr lang="pt-BR" sz="2400" dirty="0" err="1" smtClean="0"/>
              <a:t>Dunnett</a:t>
            </a:r>
            <a:r>
              <a:rPr lang="pt-BR" sz="2400" dirty="0" smtClean="0"/>
              <a:t> com 1 </a:t>
            </a:r>
            <a:r>
              <a:rPr lang="pt-BR" dirty="0" smtClean="0"/>
              <a:t>testemunha</a:t>
            </a:r>
            <a:endParaRPr lang="pt-BR" sz="2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33863"/>
              </p:ext>
            </p:extLst>
          </p:nvPr>
        </p:nvGraphicFramePr>
        <p:xfrm>
          <a:off x="434179" y="2077406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314632" y="1136495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6513316" y="4549877"/>
            <a:ext cx="5207509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1307870" y="227757"/>
            <a:ext cx="412955" cy="4499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1316035" y="4524067"/>
            <a:ext cx="404790" cy="202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249326" y="4351874"/>
                <a:ext cx="1709058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𝑡𝑑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10,18</m:t>
                        </m:r>
                        <m:r>
                          <a:rPr 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=2,9</m:t>
                    </m:r>
                  </m:oMath>
                </a14:m>
                <a:r>
                  <a:rPr lang="pt-BR" dirty="0" smtClean="0"/>
                  <a:t>8</a:t>
                </a:r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6" y="4351874"/>
                <a:ext cx="1709058" cy="396006"/>
              </a:xfrm>
              <a:prstGeom prst="rect">
                <a:avLst/>
              </a:prstGeom>
              <a:blipFill>
                <a:blip r:embed="rId3"/>
                <a:stretch>
                  <a:fillRect t="-7692" r="-2143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87093" y="4979624"/>
                <a:ext cx="6215291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2,98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1073,79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3" y="4979624"/>
                <a:ext cx="6215291" cy="820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a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022094"/>
                  </p:ext>
                </p:extLst>
              </p:nvPr>
            </p:nvGraphicFramePr>
            <p:xfrm>
              <a:off x="3973726" y="1768370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Cultivares (</a:t>
                          </a:r>
                          <a14:m>
                            <m:oMath xmlns:m="http://schemas.openxmlformats.org/officeDocument/2006/math">
                              <m:r>
                                <a:rPr lang="pt-BR" sz="14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a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022094"/>
                  </p:ext>
                </p:extLst>
              </p:nvPr>
            </p:nvGraphicFramePr>
            <p:xfrm>
              <a:off x="3973726" y="1768370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5" t="-17949" r="-100495" b="-10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03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 smtClean="0"/>
                  <a:t>Obter os valores dos contrastes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𝑒𝑠𝑡𝑒𝑚𝑢𝑛h𝑎</m:t>
                        </m:r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  <a:blipFill>
                <a:blip r:embed="rId2"/>
                <a:stretch>
                  <a:fillRect l="-928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631775" y="1829285"/>
                <a:ext cx="57225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sz="2000" b="1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pt-B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𝟓𝟔𝟎𝟎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𝟔𝟕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𝟒𝟓𝟗𝟕</m:t>
                          </m:r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e>
                      </m:d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𝟏𝟎𝟎𝟑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𝟑𝟑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75" y="1829285"/>
                <a:ext cx="5722529" cy="307777"/>
              </a:xfrm>
              <a:prstGeom prst="rect">
                <a:avLst/>
              </a:prstGeom>
              <a:blipFill>
                <a:blip r:embed="rId3"/>
                <a:stretch>
                  <a:fillRect r="-426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a 8"/>
          <p:cNvGraphicFramePr>
            <a:graphicFrameLocks noGrp="1"/>
          </p:cNvGraphicFramePr>
          <p:nvPr>
            <p:extLst/>
          </p:nvPr>
        </p:nvGraphicFramePr>
        <p:xfrm>
          <a:off x="7265522" y="3629417"/>
          <a:ext cx="3291348" cy="310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 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526590"/>
                  </a:ext>
                </a:extLst>
              </a:tr>
            </a:tbl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685799" y="4675467"/>
            <a:ext cx="5946058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Comparar cada estimativa de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577346" y="2329241"/>
                <a:ext cx="18213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1073,79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46" y="2329241"/>
                <a:ext cx="1821332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/>
            </p:nvGraphicFramePr>
            <p:xfrm>
              <a:off x="685799" y="844195"/>
              <a:ext cx="4815348" cy="31013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3837">
                      <a:extLst>
                        <a:ext uri="{9D8B030D-6E8A-4147-A177-3AD203B41FA5}">
                          <a16:colId xmlns:a16="http://schemas.microsoft.com/office/drawing/2014/main" val="2646369360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133561774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3467221442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2781892016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Cultivares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Decisão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820060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1003.33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071196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573,00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58873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4320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805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79,67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23853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1545,33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030098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170,00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1845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673,67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5032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986,00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398468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5242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/>
            </p:nvGraphicFramePr>
            <p:xfrm>
              <a:off x="685799" y="844195"/>
              <a:ext cx="4815348" cy="31013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3837">
                      <a:extLst>
                        <a:ext uri="{9D8B030D-6E8A-4147-A177-3AD203B41FA5}">
                          <a16:colId xmlns:a16="http://schemas.microsoft.com/office/drawing/2014/main" val="2646369360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133561774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3467221442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2781892016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5" t="-23913" r="-300505" b="-10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523" t="-23913" r="-101523" b="-10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Decisão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820060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1003.33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071196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573,00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58873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432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8054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79,67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2385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1545,33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03009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170,00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184503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673,67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5032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986,00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398468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5242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5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0" y="1828339"/>
            <a:ext cx="11134796" cy="40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4" y="2163603"/>
            <a:ext cx="6296025" cy="38004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70" y="2326959"/>
            <a:ext cx="5235985" cy="34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9" y="1690688"/>
            <a:ext cx="11291272" cy="43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t="1292" b="1077"/>
          <a:stretch/>
        </p:blipFill>
        <p:spPr>
          <a:xfrm>
            <a:off x="6534643" y="95863"/>
            <a:ext cx="5463057" cy="6688393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60834" y="673635"/>
            <a:ext cx="6426223" cy="504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Exemplo: Teste de </a:t>
            </a:r>
            <a:r>
              <a:rPr lang="pt-BR" sz="2400" dirty="0" err="1" smtClean="0"/>
              <a:t>Dunnett</a:t>
            </a:r>
            <a:r>
              <a:rPr lang="pt-BR" sz="2400" dirty="0" smtClean="0"/>
              <a:t> com 3 </a:t>
            </a:r>
            <a:r>
              <a:rPr lang="pt-BR" sz="2400" dirty="0"/>
              <a:t>testemunhas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890430"/>
              </p:ext>
            </p:extLst>
          </p:nvPr>
        </p:nvGraphicFramePr>
        <p:xfrm>
          <a:off x="314632" y="2074846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314632" y="1136495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6690295" y="4535127"/>
            <a:ext cx="4234955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512295" y="287592"/>
            <a:ext cx="412955" cy="4424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0512295" y="4549875"/>
            <a:ext cx="404790" cy="202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249326" y="4351874"/>
                <a:ext cx="1675395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8,18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=2,89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6" y="4351874"/>
                <a:ext cx="1675395" cy="396006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87093" y="4979624"/>
                <a:ext cx="6479787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2,89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1041,362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3" y="4979624"/>
                <a:ext cx="6479787" cy="820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531926"/>
                  </p:ext>
                </p:extLst>
              </p:nvPr>
            </p:nvGraphicFramePr>
            <p:xfrm>
              <a:off x="3965420" y="2013393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Cultivares (</a:t>
                          </a:r>
                          <a14:m>
                            <m:oMath xmlns:m="http://schemas.openxmlformats.org/officeDocument/2006/math">
                              <m:r>
                                <a:rPr lang="pt-BR" sz="14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531926"/>
                  </p:ext>
                </p:extLst>
              </p:nvPr>
            </p:nvGraphicFramePr>
            <p:xfrm>
              <a:off x="3965420" y="2013393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5" t="-15385" r="-100495" b="-10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61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 smtClean="0"/>
                  <a:t>Obter os valores dos contrastes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𝑒𝑠𝑡𝑒𝑚𝑢𝑛h𝑎</m:t>
                        </m:r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  <a:blipFill>
                <a:blip r:embed="rId2"/>
                <a:stretch>
                  <a:fillRect l="-928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403255" y="955665"/>
                <a:ext cx="49817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𝟓𝟔𝟎𝟎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𝟔𝟕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𝟑𝟗𝟐𝟑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𝟔𝟕</m:t>
                        </m:r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pt-BR" sz="2000" b="1" dirty="0" smtClean="0"/>
                  <a:t>1677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5" y="955665"/>
                <a:ext cx="4981748" cy="307777"/>
              </a:xfrm>
              <a:prstGeom prst="rect">
                <a:avLst/>
              </a:prstGeom>
              <a:blipFill>
                <a:blip r:embed="rId3"/>
                <a:stretch>
                  <a:fillRect t="-26000" r="-2078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742335" y="4331325"/>
            <a:ext cx="5946058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Comparar cada estimativa de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6329513" y="2330105"/>
                <a:ext cx="2000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1041,362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13" y="2330105"/>
                <a:ext cx="20008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607885"/>
                  </p:ext>
                </p:extLst>
              </p:nvPr>
            </p:nvGraphicFramePr>
            <p:xfrm>
              <a:off x="287592" y="666242"/>
              <a:ext cx="5678130" cy="33756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94465">
                      <a:extLst>
                        <a:ext uri="{9D8B030D-6E8A-4147-A177-3AD203B41FA5}">
                          <a16:colId xmlns:a16="http://schemas.microsoft.com/office/drawing/2014/main" val="158798405"/>
                        </a:ext>
                      </a:extLst>
                    </a:gridCol>
                    <a:gridCol w="1147764">
                      <a:extLst>
                        <a:ext uri="{9D8B030D-6E8A-4147-A177-3AD203B41FA5}">
                          <a16:colId xmlns:a16="http://schemas.microsoft.com/office/drawing/2014/main" val="129342613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2425431320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3811080137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4155142385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Cultivares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44571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17.334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1003.3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6340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1559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573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77605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1611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90165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1298.666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361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85967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79.666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78003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871.667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2531.3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1545.3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789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503.666</a:t>
                          </a: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1156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058108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125386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903343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3788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607885"/>
                  </p:ext>
                </p:extLst>
              </p:nvPr>
            </p:nvGraphicFramePr>
            <p:xfrm>
              <a:off x="287592" y="666242"/>
              <a:ext cx="5678130" cy="33756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94465">
                      <a:extLst>
                        <a:ext uri="{9D8B030D-6E8A-4147-A177-3AD203B41FA5}">
                          <a16:colId xmlns:a16="http://schemas.microsoft.com/office/drawing/2014/main" val="158798405"/>
                        </a:ext>
                      </a:extLst>
                    </a:gridCol>
                    <a:gridCol w="1147764">
                      <a:extLst>
                        <a:ext uri="{9D8B030D-6E8A-4147-A177-3AD203B41FA5}">
                          <a16:colId xmlns:a16="http://schemas.microsoft.com/office/drawing/2014/main" val="129342613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2425431320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3811080137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4155142385"/>
                        </a:ext>
                      </a:extLst>
                    </a:gridCol>
                  </a:tblGrid>
                  <a:tr h="5562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Cultivares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168844" t="-12088" r="-201005" b="-535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268844" t="-12088" r="-101005" b="-535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368844" t="-12088" r="-1005" b="-5351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44571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17.334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1003.3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6340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1559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573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77605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1611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90165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1298.666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361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85967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79.666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78003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871.667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2531.3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1545.3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789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503.666</a:t>
                          </a: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1156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058108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1253863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903343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3788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403255" y="1367674"/>
                <a:ext cx="50234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b>
                        </m:sSub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𝟓𝟔𝟎𝟎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𝟔𝟕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𝟓𝟓𝟖𝟑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pt-BR" sz="2000" b="1" dirty="0" smtClean="0"/>
                  <a:t>17,334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5" y="1367674"/>
                <a:ext cx="5023426" cy="307777"/>
              </a:xfrm>
              <a:prstGeom prst="rect">
                <a:avLst/>
              </a:prstGeom>
              <a:blipFill>
                <a:blip r:embed="rId6"/>
                <a:stretch>
                  <a:fillRect t="-25490" r="-2184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403255" y="1779683"/>
                <a:ext cx="52895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𝟓𝟔𝟎𝟎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𝟔𝟕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𝟒𝟓𝟗𝟕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𝟑𝟑</m:t>
                        </m:r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pt-BR" sz="2000" b="1" dirty="0" smtClean="0"/>
                  <a:t>1003,3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5" y="1779683"/>
                <a:ext cx="5289525" cy="307777"/>
              </a:xfrm>
              <a:prstGeom prst="rect">
                <a:avLst/>
              </a:prstGeom>
              <a:blipFill>
                <a:blip r:embed="rId7"/>
                <a:stretch>
                  <a:fillRect t="-26000" r="-1959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73570"/>
              </p:ext>
            </p:extLst>
          </p:nvPr>
        </p:nvGraphicFramePr>
        <p:xfrm>
          <a:off x="7897760" y="3320572"/>
          <a:ext cx="3517491" cy="310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347">
                  <a:extLst>
                    <a:ext uri="{9D8B030D-6E8A-4147-A177-3AD203B41FA5}">
                      <a16:colId xmlns:a16="http://schemas.microsoft.com/office/drawing/2014/main" val="2026276817"/>
                    </a:ext>
                  </a:extLst>
                </a:gridCol>
                <a:gridCol w="945347">
                  <a:extLst>
                    <a:ext uri="{9D8B030D-6E8A-4147-A177-3AD203B41FA5}">
                      <a16:colId xmlns:a16="http://schemas.microsoft.com/office/drawing/2014/main" val="903795401"/>
                    </a:ext>
                  </a:extLst>
                </a:gridCol>
                <a:gridCol w="552609">
                  <a:extLst>
                    <a:ext uri="{9D8B030D-6E8A-4147-A177-3AD203B41FA5}">
                      <a16:colId xmlns:a16="http://schemas.microsoft.com/office/drawing/2014/main" val="643881459"/>
                    </a:ext>
                  </a:extLst>
                </a:gridCol>
                <a:gridCol w="549209">
                  <a:extLst>
                    <a:ext uri="{9D8B030D-6E8A-4147-A177-3AD203B41FA5}">
                      <a16:colId xmlns:a16="http://schemas.microsoft.com/office/drawing/2014/main" val="1693799660"/>
                    </a:ext>
                  </a:extLst>
                </a:gridCol>
                <a:gridCol w="524979">
                  <a:extLst>
                    <a:ext uri="{9D8B030D-6E8A-4147-A177-3AD203B41FA5}">
                      <a16:colId xmlns:a16="http://schemas.microsoft.com/office/drawing/2014/main" val="674341705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8622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47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321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884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85496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60938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89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31376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04793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0163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43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7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0" y="1828339"/>
            <a:ext cx="11134796" cy="40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4" y="2163603"/>
            <a:ext cx="6296025" cy="38004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208" y="2384242"/>
            <a:ext cx="5136740" cy="335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18036" y="2610464"/>
            <a:ext cx="2234381" cy="1607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sp>
        <p:nvSpPr>
          <p:cNvPr id="5" name="Seta para a Direita 4"/>
          <p:cNvSpPr/>
          <p:nvPr/>
        </p:nvSpPr>
        <p:spPr>
          <a:xfrm>
            <a:off x="3126657" y="2976044"/>
            <a:ext cx="3384756" cy="1031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Modelo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  <a:blipFill>
                <a:blip r:embed="rId2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65472"/>
              </p:ext>
            </p:extLst>
          </p:nvPr>
        </p:nvGraphicFramePr>
        <p:xfrm>
          <a:off x="7478245" y="4984957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7175090" y="4041056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8691"/>
              </p:ext>
            </p:extLst>
          </p:nvPr>
        </p:nvGraphicFramePr>
        <p:xfrm>
          <a:off x="7259893" y="2125824"/>
          <a:ext cx="3856703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576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875576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084046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021505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FV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GL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SQ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QM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Tratamento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18061.37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2006.82 **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Resíduo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75.27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Média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81,97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6972299" y="1177819"/>
            <a:ext cx="462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Tabela 1. Resumo da análise de variância do percentual de absorção de água de dez linhagens de feijão. </a:t>
            </a:r>
            <a:endParaRPr lang="pt-BR" sz="1600" dirty="0"/>
          </a:p>
        </p:txBody>
      </p:sp>
      <p:sp>
        <p:nvSpPr>
          <p:cNvPr id="13" name="Retângulo 12"/>
          <p:cNvSpPr/>
          <p:nvPr/>
        </p:nvSpPr>
        <p:spPr>
          <a:xfrm>
            <a:off x="6878803" y="181899"/>
            <a:ext cx="49346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Hipóteses - Efeito de Tratamento </a:t>
            </a:r>
            <a:r>
              <a:rPr lang="pt-BR" sz="2400" dirty="0"/>
              <a:t>Fixo</a:t>
            </a:r>
          </a:p>
          <a:p>
            <a:pPr algn="ctr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959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7248"/>
          <a:stretch/>
        </p:blipFill>
        <p:spPr>
          <a:xfrm>
            <a:off x="538316" y="621935"/>
            <a:ext cx="10975079" cy="45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44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  <p:pic>
        <p:nvPicPr>
          <p:cNvPr id="7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6743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pic>
        <p:nvPicPr>
          <p:cNvPr id="8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509" y="2553315"/>
            <a:ext cx="4377506" cy="3086874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4467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94" y="1690687"/>
            <a:ext cx="10302511" cy="49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37775"/>
          <a:stretch/>
        </p:blipFill>
        <p:spPr>
          <a:xfrm>
            <a:off x="7524206" y="39"/>
            <a:ext cx="4432663" cy="67926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9461" t="8064" r="11015" b="10215"/>
          <a:stretch/>
        </p:blipFill>
        <p:spPr>
          <a:xfrm>
            <a:off x="1254455" y="1227975"/>
            <a:ext cx="5886574" cy="192008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1696" y="303640"/>
            <a:ext cx="4842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/>
              <a:t>Teste de agrupamento de médias</a:t>
            </a:r>
          </a:p>
          <a:p>
            <a:pPr lvl="2"/>
            <a:r>
              <a:rPr lang="pt-BR" sz="2400" dirty="0"/>
              <a:t>Scott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Knott</a:t>
            </a:r>
            <a:r>
              <a:rPr lang="pt-BR" sz="2400" dirty="0"/>
              <a:t> (SK)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6" y="3241398"/>
            <a:ext cx="7355525" cy="22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066599"/>
                  </p:ext>
                </p:extLst>
              </p:nvPr>
            </p:nvGraphicFramePr>
            <p:xfrm>
              <a:off x="168627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Média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70.4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108.2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49.9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89.8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066599"/>
                  </p:ext>
                </p:extLst>
              </p:nvPr>
            </p:nvGraphicFramePr>
            <p:xfrm>
              <a:off x="168627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00282" t="-11268" r="-563" b="-5366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70.4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108.2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49.9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89.8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ixaDeTexto 4"/>
          <p:cNvSpPr txBox="1"/>
          <p:nvPr/>
        </p:nvSpPr>
        <p:spPr>
          <a:xfrm>
            <a:off x="137112" y="1185465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Médias do percentual de absorção de água de dez linhagens de feijão. 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50073"/>
                  </p:ext>
                </p:extLst>
              </p:nvPr>
            </p:nvGraphicFramePr>
            <p:xfrm>
              <a:off x="7716506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Cultivares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Médias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50073"/>
                  </p:ext>
                </p:extLst>
              </p:nvPr>
            </p:nvGraphicFramePr>
            <p:xfrm>
              <a:off x="7716506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Cultivares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100282" t="-11268" r="-563" b="-5366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tângulo 6"/>
          <p:cNvSpPr/>
          <p:nvPr/>
        </p:nvSpPr>
        <p:spPr>
          <a:xfrm>
            <a:off x="7650138" y="1185465"/>
            <a:ext cx="43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Médias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2" name="Seta para Baixo 1"/>
          <p:cNvSpPr/>
          <p:nvPr/>
        </p:nvSpPr>
        <p:spPr>
          <a:xfrm>
            <a:off x="5577764" y="4641165"/>
            <a:ext cx="825909" cy="1032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004488" y="5688612"/>
            <a:ext cx="5972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Tomada de Decisão</a:t>
            </a:r>
          </a:p>
          <a:p>
            <a:pPr algn="ctr"/>
            <a:r>
              <a:rPr lang="pt-BR" sz="2800" dirty="0" smtClean="0"/>
              <a:t>Qual ou quais as melhores cultivares?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194990" y="1866911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990" y="1866911"/>
                <a:ext cx="15914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5163474" y="2232761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474" y="2232761"/>
                <a:ext cx="16544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/>
          <p:cNvSpPr/>
          <p:nvPr/>
        </p:nvSpPr>
        <p:spPr>
          <a:xfrm>
            <a:off x="2430852" y="187350"/>
            <a:ext cx="7674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Existe diferença significativa entre as médias das cultivares, mas onde se encontra?</a:t>
            </a:r>
            <a:endParaRPr lang="pt-BR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613817" y="1271715"/>
                <a:ext cx="2986395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8!∗2!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9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8!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8!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45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817" y="1271715"/>
                <a:ext cx="2986395" cy="404726"/>
              </a:xfrm>
              <a:prstGeom prst="rect">
                <a:avLst/>
              </a:prstGeom>
              <a:blipFill>
                <a:blip r:embed="rId6"/>
                <a:stretch>
                  <a:fillRect l="-816" t="-1515" r="-816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5148502" y="4119460"/>
                <a:ext cx="1684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502" y="4119460"/>
                <a:ext cx="16844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/>
          <p:cNvSpPr/>
          <p:nvPr/>
        </p:nvSpPr>
        <p:spPr>
          <a:xfrm>
            <a:off x="5825525" y="2629326"/>
            <a:ext cx="3098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baseline="-25000" dirty="0" smtClean="0"/>
              <a:t>.</a:t>
            </a:r>
          </a:p>
          <a:p>
            <a:pPr algn="ctr"/>
            <a:r>
              <a:rPr lang="pt-BR" sz="3200" b="1" baseline="-25000" dirty="0" smtClean="0"/>
              <a:t>.</a:t>
            </a:r>
          </a:p>
          <a:p>
            <a:pPr algn="ctr"/>
            <a:r>
              <a:rPr lang="pt-BR" sz="3200" b="1" baseline="-25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69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3632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Estudos Pormenorizados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05232"/>
            <a:ext cx="10515600" cy="4871731"/>
          </a:xfrm>
        </p:spPr>
        <p:txBody>
          <a:bodyPr>
            <a:normAutofit/>
          </a:bodyPr>
          <a:lstStyle/>
          <a:p>
            <a:r>
              <a:rPr lang="pt-BR" dirty="0" smtClean="0"/>
              <a:t>Procedimentos de comparações múltiplas</a:t>
            </a:r>
          </a:p>
          <a:p>
            <a:pPr lvl="1"/>
            <a:r>
              <a:rPr lang="pt-BR" dirty="0" smtClean="0"/>
              <a:t>Testes de médias </a:t>
            </a:r>
          </a:p>
          <a:p>
            <a:pPr lvl="2"/>
            <a:r>
              <a:rPr lang="pt-BR" dirty="0" err="1" smtClean="0"/>
              <a:t>Tukey</a:t>
            </a:r>
            <a:endParaRPr lang="pt-BR" dirty="0" smtClean="0"/>
          </a:p>
          <a:p>
            <a:pPr lvl="2"/>
            <a:r>
              <a:rPr lang="pt-BR" dirty="0" smtClean="0"/>
              <a:t>Duncan</a:t>
            </a:r>
          </a:p>
          <a:p>
            <a:pPr lvl="2"/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</a:p>
          <a:p>
            <a:pPr lvl="2"/>
            <a:r>
              <a:rPr lang="pt-BR" dirty="0" err="1" smtClean="0"/>
              <a:t>Dunnett</a:t>
            </a:r>
            <a:endParaRPr lang="pt-BR" dirty="0" smtClean="0"/>
          </a:p>
          <a:p>
            <a:pPr marL="914400" lvl="2" indent="0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Teste de agrupamento de médias</a:t>
            </a:r>
          </a:p>
          <a:p>
            <a:pPr lvl="2"/>
            <a:r>
              <a:rPr lang="pt-BR" dirty="0" smtClean="0"/>
              <a:t>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r>
              <a:rPr lang="pt-BR" dirty="0" smtClean="0"/>
              <a:t> (SK)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7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utilizado para testar qualquer contraste entre duas médias.</a:t>
            </a:r>
          </a:p>
          <a:p>
            <a:r>
              <a:rPr lang="pt-BR" dirty="0" smtClean="0"/>
              <a:t>Pré-requisito (teste exato): Todos os tratamentos devem possuir mesmo número de repetições.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Quantos contrastes testar?</a:t>
            </a:r>
          </a:p>
          <a:p>
            <a:pPr lvl="1"/>
            <a:r>
              <a:rPr lang="pt-BR" dirty="0" err="1" smtClean="0"/>
              <a:t>ex</a:t>
            </a:r>
            <a:r>
              <a:rPr lang="pt-BR" dirty="0" smtClean="0"/>
              <a:t>: 5 tratamentos</a:t>
            </a:r>
          </a:p>
          <a:p>
            <a:pPr lvl="2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531590" y="4926383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90" y="4926383"/>
                <a:ext cx="15914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5502737" y="5295715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37" y="5295715"/>
                <a:ext cx="16491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5540862" y="4339966"/>
                <a:ext cx="2836866" cy="40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3!∗2!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4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3!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62" y="4339966"/>
                <a:ext cx="2836866" cy="409086"/>
              </a:xfrm>
              <a:prstGeom prst="rect">
                <a:avLst/>
              </a:prstGeom>
              <a:blipFill>
                <a:blip r:embed="rId4"/>
                <a:stretch>
                  <a:fillRect l="-215" t="-1493" r="-215" b="-134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540862" y="6311900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62" y="6311900"/>
                <a:ext cx="15914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512009" y="5964526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009" y="5964526"/>
                <a:ext cx="16491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515359" y="5634443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359" y="5634443"/>
                <a:ext cx="16491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7218884" y="4926383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884" y="4926383"/>
                <a:ext cx="15914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7190031" y="5295715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31" y="5295715"/>
                <a:ext cx="16491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7228156" y="6311900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56" y="6311900"/>
                <a:ext cx="15914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7199303" y="5964526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303" y="5964526"/>
                <a:ext cx="164916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202653" y="5634443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53" y="5634443"/>
                <a:ext cx="16491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985112" y="3294788"/>
                <a:ext cx="196246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12" y="3294788"/>
                <a:ext cx="1962460" cy="372603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921696" y="3667391"/>
                <a:ext cx="2025876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96" y="3667391"/>
                <a:ext cx="2025876" cy="372603"/>
              </a:xfrm>
              <a:prstGeom prst="rect">
                <a:avLst/>
              </a:prstGeom>
              <a:blipFill>
                <a:blip r:embed="rId1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Aplicação do 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62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1º: Calculo da diferença mínima significativa: DMS (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dirty="0" smtClean="0"/>
              <a:t>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3897261" y="2465182"/>
                <a:ext cx="382566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61" y="2465182"/>
                <a:ext cx="3825663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051479" y="4027991"/>
                <a:ext cx="2801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mero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tratamentos</m:t>
                      </m:r>
                    </m:oMath>
                  </m:oMathPara>
                </a14:m>
                <a:endParaRPr lang="pt-BR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027991"/>
                <a:ext cx="28015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1051479" y="4414624"/>
                <a:ext cx="350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𝑙𝑖𝑏𝑒𝑟𝑑𝑎𝑑𝑒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414624"/>
                <a:ext cx="35052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051479" y="4783956"/>
                <a:ext cx="2745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𝑠𝑖𝑔𝑛𝑖𝑓𝑖𝑐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𝑛𝑐𝑖𝑎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783956"/>
                <a:ext cx="274562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51479" y="3614684"/>
                <a:ext cx="5814990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𝑎𝑚𝑝𝑙𝑖𝑡𝑢𝑑𝑒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𝑒𝑠𝑡𝑢𝑑𝑒𝑛𝑡𝑖𝑧𝑎𝑑𝑎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𝑣𝑎𝑙𝑜𝑟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𝑡𝑎𝑏𝑒𝑙𝑎𝑑𝑜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3614684"/>
                <a:ext cx="5814990" cy="39600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48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7775"/>
          <a:stretch/>
        </p:blipFill>
        <p:spPr>
          <a:xfrm>
            <a:off x="5343983" y="631875"/>
            <a:ext cx="6469476" cy="5614066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314632" y="631875"/>
            <a:ext cx="3129116" cy="504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Exemplo: 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01075"/>
              </p:ext>
            </p:extLst>
          </p:nvPr>
        </p:nvGraphicFramePr>
        <p:xfrm>
          <a:off x="617787" y="2080396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314632" y="1136495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5343982" y="4380271"/>
            <a:ext cx="6321989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1253016" y="1703439"/>
            <a:ext cx="412955" cy="2853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1293574" y="4354461"/>
            <a:ext cx="331838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95163" y="4270758"/>
                <a:ext cx="164480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d>
                            <m:dPr>
                              <m:ctrlP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sub>
                      </m:sSub>
                      <m:r>
                        <a:rPr lang="pt-B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=5,07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3" y="4270758"/>
                <a:ext cx="1644809" cy="388889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5218" y="4991452"/>
                <a:ext cx="5318764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=5,07∗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=1291,81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8" y="4991452"/>
                <a:ext cx="5318764" cy="820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0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247630"/>
              </p:ext>
            </p:extLst>
          </p:nvPr>
        </p:nvGraphicFramePr>
        <p:xfrm>
          <a:off x="1397011" y="977545"/>
          <a:ext cx="8599420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99373446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50488985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84041072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1039561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111718648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74851377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4604335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87246745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140328811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5935136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4131298022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5982359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50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46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1173.3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1576.3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1628.3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97793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1559.0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1611.0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1659.7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2531.3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76314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1198.0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1298.7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05167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8996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594.0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722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1375.3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4871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24888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1686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25237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3678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 smtClean="0"/>
                  <a:t>2º: Obter os valores dos contrastes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  <a:blipFill>
                <a:blip r:embed="rId2"/>
                <a:stretch>
                  <a:fillRect l="-928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871917" y="575672"/>
                <a:ext cx="34331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=3052 −3923,7=871,7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17" y="575672"/>
                <a:ext cx="3433119" cy="246221"/>
              </a:xfrm>
              <a:prstGeom prst="rect">
                <a:avLst/>
              </a:prstGeom>
              <a:blipFill>
                <a:blip r:embed="rId3"/>
                <a:stretch>
                  <a:fillRect r="-888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51420"/>
              </p:ext>
            </p:extLst>
          </p:nvPr>
        </p:nvGraphicFramePr>
        <p:xfrm>
          <a:off x="6705083" y="4123488"/>
          <a:ext cx="3291348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943995" y="5618824"/>
                <a:ext cx="19185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pt-BR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1291,81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95" y="5618824"/>
                <a:ext cx="191853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838200" y="4123488"/>
            <a:ext cx="5739581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/>
              <a:t>3º: Comparar cada estimativa de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48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1101</Words>
  <Application>Microsoft Office PowerPoint</Application>
  <PresentationFormat>Widescreen</PresentationFormat>
  <Paragraphs>598</Paragraphs>
  <Slides>36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Procedimentos Pós Análise de Variância</vt:lpstr>
      <vt:lpstr>Apresentação do PowerPoint</vt:lpstr>
      <vt:lpstr>Apresentação do PowerPoint</vt:lpstr>
      <vt:lpstr>Estudos Pormenorizados</vt:lpstr>
      <vt:lpstr>Teste de Tukey</vt:lpstr>
      <vt:lpstr>Aplicação do teste de tukey</vt:lpstr>
      <vt:lpstr>Apresentação do PowerPoint</vt:lpstr>
      <vt:lpstr>Apresentação do PowerPoint</vt:lpstr>
      <vt:lpstr>Teste de Tukey</vt:lpstr>
      <vt:lpstr>Teste de Tukey</vt:lpstr>
      <vt:lpstr>Teste de Tukey</vt:lpstr>
      <vt:lpstr>Teste de Duncan</vt:lpstr>
      <vt:lpstr>Teste de Duncan</vt:lpstr>
      <vt:lpstr>Teste de Duncan</vt:lpstr>
      <vt:lpstr>Teste de Student-Newman-Keuls (SNK)</vt:lpstr>
      <vt:lpstr>Apresentação do PowerPoint</vt:lpstr>
      <vt:lpstr>Teste de Student-Newman-Keuls (SNK)</vt:lpstr>
      <vt:lpstr>Teste de Dunnett</vt:lpstr>
      <vt:lpstr>Aplicação do teste de Dunnett</vt:lpstr>
      <vt:lpstr>Apresentação do PowerPoint</vt:lpstr>
      <vt:lpstr>Apresentação do PowerPoint</vt:lpstr>
      <vt:lpstr>Apresentação do PowerPoint</vt:lpstr>
      <vt:lpstr>Apresentação do PowerPoint</vt:lpstr>
      <vt:lpstr>Teste de Dunnett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Teste de Scott and Knott</vt:lpstr>
      <vt:lpstr>Teste de Scott and Knott</vt:lpstr>
      <vt:lpstr>Teste de Scott and Knott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75</cp:revision>
  <dcterms:created xsi:type="dcterms:W3CDTF">2019-07-18T11:49:45Z</dcterms:created>
  <dcterms:modified xsi:type="dcterms:W3CDTF">2019-10-01T13:40:44Z</dcterms:modified>
</cp:coreProperties>
</file>